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Source Sans Pro" panose="020B0604020202020204" charset="0"/>
      <p:regular r:id="rId18"/>
      <p:bold r:id="rId19"/>
      <p:italic r:id="rId20"/>
      <p:boldItalic r:id="rId21"/>
    </p:embeddedFont>
    <p:embeddedFont>
      <p:font typeface="Bell MT" panose="02020503060305020303" pitchFamily="18" charset="0"/>
      <p:regular r:id="rId22"/>
      <p:bold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son Kah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9-12T15:32:16.390" idx="1">
    <p:pos x="6000" y="0"/>
    <p:text>Jenn, this looks great, thanks.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7778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8th Grade class trip to Cape Cod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Fundraiser will be from Nov 9 through Dec 1st.  Delivery date is the week before Christmas.  It’s a new company for us- Eco Friendly Candles- and delivery date is the week before Christmas. </a:t>
            </a:r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gradFill>
          <a:gsLst>
            <a:gs pos="0">
              <a:srgbClr val="262626"/>
            </a:gs>
            <a:gs pos="30000">
              <a:srgbClr val="2E2E2E"/>
            </a:gs>
            <a:gs pos="100000">
              <a:srgbClr val="7C7C7C"/>
            </a:gs>
          </a:gsLst>
          <a:lin ang="13000000" scaled="0"/>
        </a:gra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4751387"/>
            <a:ext cx="9144000" cy="2112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96108"/>
                </a:moveTo>
                <a:lnTo>
                  <a:pt x="0" y="119999"/>
                </a:lnTo>
                <a:lnTo>
                  <a:pt x="120000" y="119999"/>
                </a:lnTo>
                <a:lnTo>
                  <a:pt x="120000" y="0"/>
                </a:lnTo>
                <a:cubicBezTo>
                  <a:pt x="67083" y="108730"/>
                  <a:pt x="46875" y="103320"/>
                  <a:pt x="0" y="96108"/>
                </a:cubicBezTo>
                <a:close/>
              </a:path>
            </a:pathLst>
          </a:custGeom>
          <a:solidFill>
            <a:srgbClr val="7B7B7B">
              <a:alpha val="44705"/>
            </a:srgbClr>
          </a:solidFill>
          <a:ln>
            <a:noFill/>
          </a:ln>
          <a:effectLst>
            <a:outerShdw blurRad="50799" dist="44450" dir="16200000" algn="ctr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6105525" y="0"/>
            <a:ext cx="3038475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249"/>
                </a:moveTo>
                <a:lnTo>
                  <a:pt x="120000" y="120000"/>
                </a:lnTo>
                <a:lnTo>
                  <a:pt x="12789" y="119944"/>
                </a:lnTo>
                <a:cubicBezTo>
                  <a:pt x="80752" y="99071"/>
                  <a:pt x="100815" y="44074"/>
                  <a:pt x="0" y="0"/>
                </a:cubicBezTo>
                <a:lnTo>
                  <a:pt x="120000" y="24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  <a:effectLst>
            <a:outerShdw blurRad="50799" dist="50800" dir="10800000" algn="ctr" rotWithShape="0">
              <a:srgbClr val="000000">
                <a:alpha val="44705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600" b="1" i="0" u="none" strike="noStrike" cap="none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5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6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accent6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320"/>
              </a:spcBef>
              <a:buClr>
                <a:schemeClr val="accent6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9A99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928018" y="129381"/>
            <a:ext cx="4525963" cy="746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2413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129222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126048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123825" algn="l" rtl="0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>
              <a:solidFill>
                <a:srgbClr val="9A99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2413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129222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126048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123825" algn="l" rtl="0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>
              <a:solidFill>
                <a:srgbClr val="9A99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2413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129222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126048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123825" algn="l" rtl="0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9A99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26162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⦿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15208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14763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135255" algn="l" rtl="0">
              <a:spcBef>
                <a:spcPts val="360"/>
              </a:spcBef>
              <a:spcAft>
                <a:spcPts val="0"/>
              </a:spcAft>
              <a:buClr>
                <a:srgbClr val="8D89A4"/>
              </a:buClr>
              <a:buSzPct val="900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79375" algn="l" rtl="0">
              <a:spcBef>
                <a:spcPts val="360"/>
              </a:spcBef>
              <a:spcAft>
                <a:spcPts val="0"/>
              </a:spcAft>
              <a:buClr>
                <a:srgbClr val="748560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267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26162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⦿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15208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14763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135255" algn="l" rtl="0">
              <a:spcBef>
                <a:spcPts val="360"/>
              </a:spcBef>
              <a:spcAft>
                <a:spcPts val="0"/>
              </a:spcAft>
              <a:buClr>
                <a:srgbClr val="8D89A4"/>
              </a:buClr>
              <a:buSzPct val="900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79375" algn="l" rtl="0">
              <a:spcBef>
                <a:spcPts val="360"/>
              </a:spcBef>
              <a:spcAft>
                <a:spcPts val="0"/>
              </a:spcAft>
              <a:buClr>
                <a:srgbClr val="748560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9A99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5486400"/>
            <a:ext cx="4040187" cy="838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2778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255587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238125" algn="l" rtl="0">
              <a:spcBef>
                <a:spcPts val="320"/>
              </a:spcBef>
              <a:spcAft>
                <a:spcPts val="0"/>
              </a:spcAft>
              <a:buClr>
                <a:srgbClr val="8D89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193675" algn="l" rtl="0">
              <a:spcBef>
                <a:spcPts val="320"/>
              </a:spcBef>
              <a:spcAft>
                <a:spcPts val="0"/>
              </a:spcAft>
              <a:buClr>
                <a:srgbClr val="748560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5025" y="5486400"/>
            <a:ext cx="4041774" cy="838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2778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255587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238125" algn="l" rtl="0">
              <a:spcBef>
                <a:spcPts val="320"/>
              </a:spcBef>
              <a:spcAft>
                <a:spcPts val="0"/>
              </a:spcAft>
              <a:buClr>
                <a:srgbClr val="8D89A4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193675" algn="l" rtl="0">
              <a:spcBef>
                <a:spcPts val="320"/>
              </a:spcBef>
              <a:spcAft>
                <a:spcPts val="0"/>
              </a:spcAft>
              <a:buClr>
                <a:srgbClr val="748560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457200" y="1516912"/>
            <a:ext cx="4040187" cy="3941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2717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1635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158432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146685" algn="l" rtl="0">
              <a:spcBef>
                <a:spcPts val="320"/>
              </a:spcBef>
              <a:spcAft>
                <a:spcPts val="0"/>
              </a:spcAft>
              <a:buClr>
                <a:srgbClr val="8D89A4"/>
              </a:buClr>
              <a:buSzPct val="9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92075" algn="l" rtl="0">
              <a:spcBef>
                <a:spcPts val="320"/>
              </a:spcBef>
              <a:spcAft>
                <a:spcPts val="0"/>
              </a:spcAft>
              <a:buClr>
                <a:srgbClr val="748560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4"/>
          </p:nvPr>
        </p:nvSpPr>
        <p:spPr>
          <a:xfrm>
            <a:off x="4645025" y="1516912"/>
            <a:ext cx="4041774" cy="3941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2717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1635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158432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146685" algn="l" rtl="0">
              <a:spcBef>
                <a:spcPts val="320"/>
              </a:spcBef>
              <a:spcAft>
                <a:spcPts val="0"/>
              </a:spcAft>
              <a:buClr>
                <a:srgbClr val="8D89A4"/>
              </a:buClr>
              <a:buSzPct val="9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92075" algn="l" rtl="0">
              <a:spcBef>
                <a:spcPts val="320"/>
              </a:spcBef>
              <a:spcAft>
                <a:spcPts val="0"/>
              </a:spcAft>
              <a:buClr>
                <a:srgbClr val="748560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9A99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gradFill>
          <a:gsLst>
            <a:gs pos="0">
              <a:srgbClr val="262626"/>
            </a:gs>
            <a:gs pos="30000">
              <a:srgbClr val="2E2E2E"/>
            </a:gs>
            <a:gs pos="100000">
              <a:srgbClr val="7C7C7C"/>
            </a:gs>
          </a:gsLst>
          <a:lin ang="13000000" scaled="0"/>
        </a:gra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4751387"/>
            <a:ext cx="9144000" cy="2112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96108"/>
                </a:moveTo>
                <a:lnTo>
                  <a:pt x="0" y="119999"/>
                </a:lnTo>
                <a:lnTo>
                  <a:pt x="120000" y="119999"/>
                </a:lnTo>
                <a:lnTo>
                  <a:pt x="120000" y="0"/>
                </a:lnTo>
                <a:cubicBezTo>
                  <a:pt x="67083" y="108730"/>
                  <a:pt x="46875" y="103320"/>
                  <a:pt x="0" y="96108"/>
                </a:cubicBezTo>
                <a:close/>
              </a:path>
            </a:pathLst>
          </a:custGeom>
          <a:solidFill>
            <a:srgbClr val="7B7B7B">
              <a:alpha val="44705"/>
            </a:srgbClr>
          </a:solidFill>
          <a:ln>
            <a:noFill/>
          </a:ln>
          <a:effectLst>
            <a:outerShdw blurRad="50799" dist="44450" dir="16200000" algn="ctr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6105525" y="0"/>
            <a:ext cx="3038475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249"/>
                </a:moveTo>
                <a:lnTo>
                  <a:pt x="120000" y="120000"/>
                </a:lnTo>
                <a:lnTo>
                  <a:pt x="12789" y="119944"/>
                </a:lnTo>
                <a:cubicBezTo>
                  <a:pt x="80752" y="99071"/>
                  <a:pt x="100815" y="44074"/>
                  <a:pt x="0" y="0"/>
                </a:cubicBezTo>
                <a:lnTo>
                  <a:pt x="120000" y="24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  <a:effectLst>
            <a:outerShdw blurRad="50799" dist="50800" dir="10800000" algn="ctr" rotWithShape="0">
              <a:srgbClr val="000000">
                <a:alpha val="44705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85800" y="3583837"/>
            <a:ext cx="6629400" cy="18263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FD4E6"/>
              </a:buClr>
              <a:buFont typeface="Source Sans Pro"/>
              <a:buNone/>
              <a:defRPr sz="4200" b="1" i="0" u="none" strike="noStrike" cap="none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277813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255587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238125" algn="l" rtl="0">
              <a:spcBef>
                <a:spcPts val="280"/>
              </a:spcBef>
              <a:spcAft>
                <a:spcPts val="0"/>
              </a:spcAft>
              <a:buClr>
                <a:srgbClr val="8D89A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193675" algn="l" rtl="0">
              <a:spcBef>
                <a:spcPts val="280"/>
              </a:spcBef>
              <a:spcAft>
                <a:spcPts val="0"/>
              </a:spcAft>
              <a:buClr>
                <a:srgbClr val="748560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>
              <a:solidFill>
                <a:srgbClr val="9A99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319"/>
            <a:ext cx="7470648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>
              <a:solidFill>
                <a:srgbClr val="9A99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>
              <a:solidFill>
                <a:srgbClr val="9A99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1185528"/>
            <a:ext cx="3200399" cy="730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None/>
              <a:defRPr sz="18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214423"/>
            <a:ext cx="2743199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277813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255587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238125" algn="l" rtl="0">
              <a:spcBef>
                <a:spcPts val="180"/>
              </a:spcBef>
              <a:spcAft>
                <a:spcPts val="0"/>
              </a:spcAft>
              <a:buClr>
                <a:srgbClr val="8D89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193675" algn="l" rtl="0">
              <a:spcBef>
                <a:spcPts val="180"/>
              </a:spcBef>
              <a:spcAft>
                <a:spcPts val="0"/>
              </a:spcAft>
              <a:buClr>
                <a:srgbClr val="748560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57200" y="1981200"/>
            <a:ext cx="7086600" cy="3809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251459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14065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136843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123825" algn="l" rtl="0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156575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>
              <a:solidFill>
                <a:srgbClr val="9A99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5556732" y="1705708"/>
            <a:ext cx="3053868" cy="125380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None/>
              <a:defRPr sz="22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rgbClr val="2B2B2B"/>
          </a:solidFill>
          <a:ln w="50800" cap="flat" cmpd="sng">
            <a:solidFill>
              <a:schemeClr val="dk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1999" dist="345000" dir="5400000" sx="-80000" sy="-18000" rotWithShape="0">
              <a:srgbClr val="000000">
                <a:alpha val="24705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129222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126048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123825" algn="l" rtl="0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5556733" y="2998765"/>
            <a:ext cx="3053865" cy="266348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277813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255587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238125" algn="l" rtl="0">
              <a:spcBef>
                <a:spcPts val="180"/>
              </a:spcBef>
              <a:spcAft>
                <a:spcPts val="0"/>
              </a:spcAft>
              <a:buClr>
                <a:srgbClr val="8D89A4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193675" algn="l" rtl="0">
              <a:spcBef>
                <a:spcPts val="180"/>
              </a:spcBef>
              <a:spcAft>
                <a:spcPts val="0"/>
              </a:spcAft>
              <a:buClr>
                <a:srgbClr val="748560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>
              <a:solidFill>
                <a:srgbClr val="9A99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4751387"/>
            <a:ext cx="9144000" cy="2112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96108"/>
                </a:moveTo>
                <a:lnTo>
                  <a:pt x="0" y="119999"/>
                </a:lnTo>
                <a:lnTo>
                  <a:pt x="120000" y="119999"/>
                </a:lnTo>
                <a:lnTo>
                  <a:pt x="120000" y="0"/>
                </a:lnTo>
                <a:cubicBezTo>
                  <a:pt x="67083" y="108730"/>
                  <a:pt x="46875" y="103320"/>
                  <a:pt x="0" y="96108"/>
                </a:cubicBezTo>
                <a:close/>
              </a:path>
            </a:pathLst>
          </a:custGeom>
          <a:solidFill>
            <a:srgbClr val="7B7B7B">
              <a:alpha val="44705"/>
            </a:srgbClr>
          </a:solidFill>
          <a:ln>
            <a:noFill/>
          </a:ln>
          <a:effectLst>
            <a:outerShdw blurRad="50799" dist="44450" dir="16200000" algn="ctr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249"/>
                </a:moveTo>
                <a:lnTo>
                  <a:pt x="120000" y="120000"/>
                </a:lnTo>
                <a:lnTo>
                  <a:pt x="12789" y="119944"/>
                </a:lnTo>
                <a:cubicBezTo>
                  <a:pt x="80752" y="99071"/>
                  <a:pt x="130532" y="48066"/>
                  <a:pt x="0" y="0"/>
                </a:cubicBezTo>
                <a:lnTo>
                  <a:pt x="120000" y="24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  <a:effectLst>
            <a:outerShdw blurRad="50799" dist="50800" dir="10800000" algn="ctr" rotWithShape="0">
              <a:srgbClr val="000000">
                <a:alpha val="44705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2413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129222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126048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123825" algn="l" rtl="0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9A99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-298950" y="2616450"/>
            <a:ext cx="7904400" cy="23013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500" i="1" u="none" strike="noStrike" cap="none">
                <a:solidFill>
                  <a:srgbClr val="9FD4E6"/>
                </a:solidFill>
              </a:rPr>
              <a:t>WELCOME TO 8</a:t>
            </a:r>
            <a:r>
              <a:rPr lang="en-US" sz="5500" i="1" u="none" strike="noStrike" cap="none" baseline="30000">
                <a:solidFill>
                  <a:srgbClr val="9FD4E6"/>
                </a:solidFill>
              </a:rPr>
              <a:t>TH</a:t>
            </a:r>
            <a:r>
              <a:rPr lang="en-US" sz="5500" i="1" u="none" strike="noStrike" cap="none">
                <a:solidFill>
                  <a:srgbClr val="9FD4E6"/>
                </a:solidFill>
              </a:rPr>
              <a:t> GRADE</a:t>
            </a:r>
            <a:r>
              <a:rPr lang="en-US" sz="5500" b="1" i="0" u="none" strike="noStrike" cap="none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5500" b="1" i="0" u="none" strike="noStrike" cap="none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lang="en-US" sz="5500" b="1" i="0" u="none" strike="noStrike" cap="none">
              <a:solidFill>
                <a:srgbClr val="9FD4E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905975" y="3127245"/>
            <a:ext cx="6480300" cy="107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0" rIns="4570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000"/>
              <a:t>2017 - </a:t>
            </a:r>
            <a:r>
              <a:rPr lang="en-US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US" sz="3000"/>
              <a:t>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 i="0" u="none" strike="noStrike" cap="none">
                <a:solidFill>
                  <a:schemeClr val="lt1"/>
                </a:solidFill>
              </a:rPr>
              <a:t>Physical Science/ Earth Science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Mr. Kahn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91275" y="1842000"/>
            <a:ext cx="3657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19100" marR="0" lvl="0" indent="-41401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 Physical Science students take this exam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19100" marR="0" lvl="0" indent="-414019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There are two parts of the NY State I.L. Science Test, a lab exam and a 2 hour written exam. They are usually given at the end of May or beginning of June. 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2"/>
          </p:nvPr>
        </p:nvSpPr>
        <p:spPr>
          <a:xfrm>
            <a:off x="4937600" y="1841987"/>
            <a:ext cx="3657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19100" marR="0" lvl="0" indent="-41401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NY State Earth Science Regents has two parts as well, a lab exam and a 3 hour written exam.  The exam is usually given mid June. </a:t>
            </a:r>
            <a:r>
              <a:rPr lang="en-US" sz="2400" b="0" i="1" u="none" strike="noStrike" cap="none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rPr>
              <a:t>E.</a:t>
            </a:r>
            <a:r>
              <a:rPr lang="en-US" sz="2400" b="1" i="1" u="none" strike="noStrike" cap="none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rPr>
              <a:t>S. students take only the E. S. Regents exam.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 i="0" u="none" strike="noStrike" cap="none">
                <a:solidFill>
                  <a:schemeClr val="lt1"/>
                </a:solidFill>
              </a:rPr>
              <a:t>Social Studies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4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Mr. Laudenschlager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92450" y="5838100"/>
            <a:ext cx="81591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Focus: How human interaction and movement shaped modern America.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3"/>
          </p:nvPr>
        </p:nvSpPr>
        <p:spPr>
          <a:xfrm>
            <a:off x="457200" y="1979250"/>
            <a:ext cx="8486700" cy="394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20624" marR="0" lvl="0" indent="-39522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History of the United </a:t>
            </a:r>
            <a:r>
              <a:rPr lang="en-US"/>
              <a:t>                                                      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States and New York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420624" marR="0" lvl="0" indent="-39522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Reconstruction - 9/11</a:t>
            </a: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800"/>
          </a:p>
          <a:p>
            <a:pPr marL="420624" marR="0" lvl="0" indent="-39522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Historical Thinking/Reading strategies </a:t>
            </a: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800"/>
          </a:p>
          <a:p>
            <a:pPr marL="420624" marR="0" lvl="0" indent="-39522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Current Events</a:t>
            </a: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800"/>
          </a:p>
          <a:p>
            <a:pPr marL="420624" marR="0" lvl="0" indent="-39522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Class participation is huge in my class!</a:t>
            </a: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800"/>
          </a:p>
          <a:p>
            <a:pPr marL="420624" marR="0" lvl="0" indent="-39522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My Website</a:t>
            </a:r>
          </a:p>
        </p:txBody>
      </p:sp>
      <p:pic>
        <p:nvPicPr>
          <p:cNvPr id="172" name="Shape 172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50400" y="273050"/>
            <a:ext cx="4293600" cy="233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45718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 i="0" u="none" strike="noStrike" cap="none">
                <a:solidFill>
                  <a:schemeClr val="lt1"/>
                </a:solidFill>
              </a:rPr>
              <a:t>ELA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Ms. Hetterich</a:t>
            </a:r>
            <a:r>
              <a:rPr lang="en-US" sz="414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414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lang="en-US" sz="414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765050"/>
            <a:ext cx="84339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20624" marR="0" lvl="0" indent="-425450" algn="l" rtl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lang="en-US" sz="2400" i="0" u="none" strike="noStrike" cap="none">
                <a:solidFill>
                  <a:schemeClr val="lt1"/>
                </a:solidFill>
              </a:rPr>
              <a:t>Independent Reading: Library approach to reading- students choose their own books and should be reading </a:t>
            </a:r>
            <a:r>
              <a:rPr lang="en-US" sz="2400" i="1" u="none" strike="noStrike" cap="none">
                <a:solidFill>
                  <a:schemeClr val="lt1"/>
                </a:solidFill>
              </a:rPr>
              <a:t>at least </a:t>
            </a:r>
            <a:r>
              <a:rPr lang="en-US" sz="2400" i="0" u="none" strike="noStrike" cap="none">
                <a:solidFill>
                  <a:schemeClr val="lt1"/>
                </a:solidFill>
              </a:rPr>
              <a:t>½ hour a night, five days a week.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800"/>
          </a:p>
          <a:p>
            <a:pPr marL="420624" marR="0" lvl="0" indent="-425450" algn="l" rtl="0">
              <a:lnSpc>
                <a:spcPct val="80000"/>
              </a:lnSpc>
              <a:spcBef>
                <a:spcPts val="481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lang="en-US" sz="2400" i="0" u="none" strike="noStrike" cap="none">
                <a:solidFill>
                  <a:schemeClr val="lt1"/>
                </a:solidFill>
              </a:rPr>
              <a:t>Any graded writing assignment may be revised for a higher grade if revisions are turned in within two weeks.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1"/>
              </a:spcBef>
              <a:spcAft>
                <a:spcPts val="1000"/>
              </a:spcAft>
              <a:buNone/>
            </a:pPr>
            <a:endParaRPr sz="800"/>
          </a:p>
          <a:p>
            <a:pPr marL="420624" marR="0" lvl="0" indent="-425450" algn="l" rtl="0">
              <a:lnSpc>
                <a:spcPct val="80000"/>
              </a:lnSpc>
              <a:spcBef>
                <a:spcPts val="481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lang="en-US" sz="2400" i="0" u="none" strike="noStrike" cap="none">
                <a:solidFill>
                  <a:schemeClr val="lt1"/>
                </a:solidFill>
              </a:rPr>
              <a:t>Text used in class: Holt McDougal Literature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1"/>
              </a:spcBef>
              <a:spcAft>
                <a:spcPts val="1000"/>
              </a:spcAft>
              <a:buNone/>
            </a:pPr>
            <a:endParaRPr sz="800"/>
          </a:p>
          <a:p>
            <a:pPr marL="420624" marR="0" lvl="0" indent="-425450" algn="l" rtl="0">
              <a:lnSpc>
                <a:spcPct val="80000"/>
              </a:lnSpc>
              <a:spcBef>
                <a:spcPts val="481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lang="en-US" sz="2400" i="0" u="none" strike="noStrike" cap="none">
                <a:solidFill>
                  <a:schemeClr val="lt1"/>
                </a:solidFill>
              </a:rPr>
              <a:t>Vocabulary  books – tests are on Fridays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1"/>
              </a:spcBef>
              <a:spcAft>
                <a:spcPts val="1000"/>
              </a:spcAft>
              <a:buNone/>
            </a:pPr>
            <a:endParaRPr sz="800"/>
          </a:p>
          <a:p>
            <a:pPr marL="420624" marR="0" lvl="0" indent="-425450" algn="l" rtl="0">
              <a:lnSpc>
                <a:spcPct val="80000"/>
              </a:lnSpc>
              <a:spcBef>
                <a:spcPts val="481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lang="en-US" sz="2400" i="0" u="none" strike="noStrike" cap="none">
                <a:solidFill>
                  <a:schemeClr val="lt1"/>
                </a:solidFill>
              </a:rPr>
              <a:t>Pre-AP Requirements</a:t>
            </a:r>
          </a:p>
          <a:p>
            <a:pPr marL="420624" marR="0" lvl="0" indent="-395224" algn="l" rtl="0">
              <a:lnSpc>
                <a:spcPct val="80000"/>
              </a:lnSpc>
              <a:spcBef>
                <a:spcPts val="481"/>
              </a:spcBef>
              <a:spcAft>
                <a:spcPts val="1000"/>
              </a:spcAft>
              <a:buClr>
                <a:schemeClr val="accent1"/>
              </a:buClr>
              <a:buSzPct val="80166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20624" marR="0" lvl="0" indent="-395224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SzPct val="80166"/>
              <a:buFont typeface="Noto Sans Symbols"/>
              <a:buNone/>
            </a:pPr>
            <a:endParaRPr sz="240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20624" marR="0" lvl="0" indent="-395224" algn="l" rtl="0">
              <a:lnSpc>
                <a:spcPct val="80000"/>
              </a:lnSpc>
              <a:spcBef>
                <a:spcPts val="777"/>
              </a:spcBef>
              <a:spcAft>
                <a:spcPts val="0"/>
              </a:spcAft>
              <a:buClr>
                <a:schemeClr val="accent1"/>
              </a:buClr>
              <a:buSzPct val="79692"/>
              <a:buFont typeface="Noto Sans Symbols"/>
              <a:buNone/>
            </a:pPr>
            <a:endParaRPr sz="388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81000" y="1825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/>
              <a:t>S</a:t>
            </a:r>
            <a:r>
              <a:rPr lang="en-US" b="1" i="0" u="none" strike="noStrike" cap="none">
                <a:solidFill>
                  <a:schemeClr val="lt1"/>
                </a:solidFill>
              </a:rPr>
              <a:t>panish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Mrs. Powell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3"/>
          </p:nvPr>
        </p:nvSpPr>
        <p:spPr>
          <a:xfrm>
            <a:off x="381000" y="1701200"/>
            <a:ext cx="8458200" cy="394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19100" marR="0" lvl="0" indent="-393700" algn="l" rtl="0">
              <a:spcBef>
                <a:spcPts val="16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Focus on culture and communication</a:t>
            </a:r>
          </a:p>
          <a:p>
            <a:pPr marL="419100" marR="0" lvl="0" indent="-393700" algn="l" rtl="0">
              <a:spcBef>
                <a:spcPts val="16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/>
              <a:t>Strengthen vocabulary, grammar skills, and overall comprehension</a:t>
            </a:r>
          </a:p>
          <a:p>
            <a:pPr marL="419100" marR="0" lvl="0" indent="-393700" algn="l" rtl="0">
              <a:spcBef>
                <a:spcPts val="16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Students must </a:t>
            </a:r>
            <a:r>
              <a:rPr lang="en-US" sz="24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the class and </a:t>
            </a:r>
            <a:r>
              <a:rPr lang="en-US" sz="24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the final exam in order to receive high school credit for level 1 language (required to graduate High School)</a:t>
            </a:r>
          </a:p>
          <a:p>
            <a:pPr marL="419100" marR="0" lvl="0" indent="-393700" algn="l" rtl="0">
              <a:spcBef>
                <a:spcPts val="16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Grades in 8</a:t>
            </a:r>
            <a:r>
              <a:rPr lang="en-US" sz="2400" b="0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grade Spanish will appear on the High School report card/transcript</a:t>
            </a:r>
          </a:p>
          <a:p>
            <a:pPr marL="419100" marR="0" lvl="0" indent="-393700" algn="l" rtl="0">
              <a:spcBef>
                <a:spcPts val="16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Extra help available after school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/>
              <a:t>High School Credit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7200" y="1798025"/>
            <a:ext cx="40710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19100" marR="0" lvl="0" indent="-41401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lang="en-US" sz="2400"/>
              <a:t>The following courses earn </a:t>
            </a:r>
            <a:r>
              <a:rPr lang="en-US" sz="2400" b="1" u="sng"/>
              <a:t>high school credit</a:t>
            </a:r>
            <a:r>
              <a:rPr lang="en-US" sz="2400"/>
              <a:t> and all grades will appear on the high school transcript: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/>
              <a:t>Algebra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/>
              <a:t>Earth Science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/>
              <a:t>Spanish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818900" y="1798025"/>
            <a:ext cx="40710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19100" marR="0" lvl="0" indent="-41401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lang="en-US" sz="2400"/>
              <a:t>Grading: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/>
              <a:t>Quarter 1 		 20%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/>
              <a:t>Quarter 2 		 20%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/>
              <a:t>Midterm 		 5%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/>
              <a:t>Quarter 3		 20%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/>
              <a:t>Quarter 4		 20%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/>
              <a:t>Regents		 15%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 or Final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ctrTitle"/>
          </p:nvPr>
        </p:nvSpPr>
        <p:spPr>
          <a:xfrm>
            <a:off x="520802" y="0"/>
            <a:ext cx="8202000" cy="23013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600" b="1" i="0" u="none" strike="noStrike" cap="none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PLEASE VISIT T</a:t>
            </a:r>
            <a:r>
              <a:rPr lang="en-US"/>
              <a:t>EACHER PAGES FOR MORE INFORMATION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87" y="1476174"/>
            <a:ext cx="9007023" cy="628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/>
          <p:nvPr/>
        </p:nvSpPr>
        <p:spPr>
          <a:xfrm>
            <a:off x="4697675" y="5971450"/>
            <a:ext cx="2088900" cy="652200"/>
          </a:xfrm>
          <a:prstGeom prst="ellipse">
            <a:avLst/>
          </a:prstGeom>
          <a:noFill/>
          <a:ln w="76200" cap="flat" cmpd="sng">
            <a:solidFill>
              <a:srgbClr val="52DA0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8291100" cy="11430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</a:rPr>
              <a:t>Team 8 Expectations/Procedures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2132050"/>
            <a:ext cx="80163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191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Students should be using planners upon entering each class (to keep track of assignments, projects, and upcoming tests and quizzes)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19100" marR="0" lvl="0" indent="-3937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Students need to come prepared for each class with all materials</a:t>
            </a:r>
            <a:r>
              <a:rPr lang="en-US" sz="2400"/>
              <a:t> (binder, notebook, pen/pencil, homework, chromebook, etc.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400"/>
          </a:p>
          <a:p>
            <a:pPr marL="419100" marR="0" lvl="0" indent="-3937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Active participation in all class or group activities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19100" marR="0" lvl="0" indent="-3937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3937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</a:rPr>
              <a:t>8</a:t>
            </a:r>
            <a:r>
              <a:rPr lang="en-US" sz="4600" b="1" i="0" u="none" strike="noStrike" cap="none" baseline="30000">
                <a:solidFill>
                  <a:schemeClr val="lt1"/>
                </a:solidFill>
              </a:rPr>
              <a:t>th</a:t>
            </a:r>
            <a:r>
              <a:rPr lang="en-US" sz="4600" b="1" i="0" u="none" strike="noStrike" cap="none">
                <a:solidFill>
                  <a:schemeClr val="lt1"/>
                </a:solidFill>
              </a:rPr>
              <a:t> Grade Goals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158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191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⦿"/>
            </a:pP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Common Core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191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⦿"/>
            </a:pP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skills for success in high school and beyond</a:t>
            </a: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191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⦿"/>
            </a:pP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Responsibility</a:t>
            </a: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191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⦿"/>
            </a:pP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Initiative</a:t>
            </a:r>
          </a:p>
          <a:p>
            <a:pPr marL="4191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endParaRPr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Shape 104"/>
          <p:cNvGrpSpPr/>
          <p:nvPr/>
        </p:nvGrpSpPr>
        <p:grpSpPr>
          <a:xfrm>
            <a:off x="4673850" y="1484674"/>
            <a:ext cx="4261469" cy="1812326"/>
            <a:chOff x="0" y="1686981"/>
            <a:chExt cx="3657600" cy="1152000"/>
          </a:xfrm>
        </p:grpSpPr>
        <p:sp>
          <p:nvSpPr>
            <p:cNvPr id="105" name="Shape 105"/>
            <p:cNvSpPr/>
            <p:nvPr/>
          </p:nvSpPr>
          <p:spPr>
            <a:xfrm>
              <a:off x="0" y="1686981"/>
              <a:ext cx="3657600" cy="1152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2410478" y="1974981"/>
              <a:ext cx="881360" cy="576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 txBox="1"/>
            <p:nvPr/>
          </p:nvSpPr>
          <p:spPr>
            <a:xfrm>
              <a:off x="2608530" y="1974981"/>
              <a:ext cx="881400" cy="576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162550" rIns="0" bIns="162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r>
                <a:rPr lang="en-US" sz="1600" b="0" i="0" u="none" strike="noStrike" cap="none" baseline="30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</a:t>
              </a: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grade</a:t>
              </a:r>
            </a:p>
          </p:txBody>
        </p:sp>
        <p:sp>
          <p:nvSpPr>
            <p:cNvPr id="108" name="Shape 108"/>
            <p:cNvSpPr/>
            <p:nvPr/>
          </p:nvSpPr>
          <p:spPr>
            <a:xfrm>
              <a:off x="1352846" y="1974981"/>
              <a:ext cx="881360" cy="576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 txBox="1"/>
            <p:nvPr/>
          </p:nvSpPr>
          <p:spPr>
            <a:xfrm>
              <a:off x="1264773" y="1974977"/>
              <a:ext cx="1057500" cy="576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182875" rIns="0" bIns="18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r>
                <a:rPr lang="en-US" sz="2000" b="1" i="0" u="none" strike="noStrike" cap="none" baseline="30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</a:t>
              </a:r>
              <a:r>
                <a:rPr lang="en-US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grade</a:t>
              </a:r>
            </a:p>
          </p:txBody>
        </p:sp>
        <p:sp>
          <p:nvSpPr>
            <p:cNvPr id="110" name="Shape 110"/>
            <p:cNvSpPr/>
            <p:nvPr/>
          </p:nvSpPr>
          <p:spPr>
            <a:xfrm>
              <a:off x="295214" y="1974981"/>
              <a:ext cx="881360" cy="576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 txBox="1"/>
            <p:nvPr/>
          </p:nvSpPr>
          <p:spPr>
            <a:xfrm>
              <a:off x="97120" y="1974981"/>
              <a:ext cx="881400" cy="576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162550" rIns="0" bIns="162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600" u="none" strike="noStrike" cap="none">
                  <a:solidFill>
                    <a:schemeClr val="lt1"/>
                  </a:solidFill>
                </a:rPr>
                <a:t>7</a:t>
              </a:r>
              <a:r>
                <a:rPr lang="en-US" sz="1600" u="none" strike="noStrike" cap="none" baseline="30000">
                  <a:solidFill>
                    <a:schemeClr val="lt1"/>
                  </a:solidFill>
                </a:rPr>
                <a:t>th</a:t>
              </a:r>
              <a:r>
                <a:rPr lang="en-US" sz="1600" u="none" strike="noStrike" cap="none">
                  <a:solidFill>
                    <a:schemeClr val="lt1"/>
                  </a:solidFill>
                </a:rPr>
                <a:t> grade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</a:rPr>
              <a:t>Parent Portal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798025"/>
            <a:ext cx="7851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19100" marR="0" lvl="0" indent="-41401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Gradebooks will be updated at least every two weeks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19100" marR="0" lvl="0" indent="-414019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Grading policies are located on teacher websites</a:t>
            </a: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400"/>
          </a:p>
          <a:p>
            <a:pPr marL="419100" marR="0" lvl="0" indent="-414019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 assignments will be clearly labeled</a:t>
            </a: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400"/>
          </a:p>
          <a:p>
            <a:pPr marL="419100" marR="0" lvl="0" indent="-414019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 us with any questions</a:t>
            </a: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400"/>
          </a:p>
          <a:p>
            <a:pPr marL="419100" marR="0" lvl="0" indent="-414019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lang="en-US" sz="2400"/>
              <a:t>Students will be given instruction and access to the parent portal and it’s expected that they will check their grades and be on top of the assignments they owe.</a:t>
            </a: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025" y="274650"/>
            <a:ext cx="4423650" cy="101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800" b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Special Education/Academic Support</a:t>
            </a:r>
            <a:r>
              <a:rPr lang="en-US" sz="3200" b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3200" b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3200" b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Mrs. West and Mrs. Fuss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5486400"/>
            <a:ext cx="4038599" cy="1371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None/>
            </a:pPr>
            <a:endParaRPr sz="2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None/>
            </a:pPr>
            <a:endParaRPr sz="2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body" idx="3"/>
          </p:nvPr>
        </p:nvSpPr>
        <p:spPr>
          <a:xfrm>
            <a:off x="457200" y="2034200"/>
            <a:ext cx="8082300" cy="394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20624" marR="0" lvl="0" indent="-39522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Support students in and out of the general education classrooms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20624" marR="0" lvl="0" indent="-3952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Assist students with re-teaching of material, as well as homework and class work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20624" marR="0" lvl="0" indent="-3952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Available during lunch and after school (Tuesday-Friday)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4"/>
          </p:nvPr>
        </p:nvSpPr>
        <p:spPr>
          <a:xfrm>
            <a:off x="4645025" y="1593112"/>
            <a:ext cx="4041900" cy="394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" marR="0" lvl="0" indent="-111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" marR="0" lvl="0" indent="-1111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477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</a:rPr>
              <a:t>Services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3"/>
          </p:nvPr>
        </p:nvSpPr>
        <p:spPr>
          <a:xfrm>
            <a:off x="347700" y="1088275"/>
            <a:ext cx="8957100" cy="394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191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Inclusion Model/ Co – teachin</a:t>
            </a:r>
            <a:r>
              <a:rPr lang="en-US" sz="2000"/>
              <a:t>g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Collaboratively plan lessons and teach with</a:t>
            </a:r>
            <a:r>
              <a:rPr lang="en-US"/>
              <a:t> </a:t>
            </a: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regular ed teachers</a:t>
            </a:r>
          </a:p>
          <a:p>
            <a:pPr marL="419100" marR="0" lvl="0" indent="-419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Resource Room</a:t>
            </a:r>
          </a:p>
          <a:p>
            <a:pPr marR="0" lvl="1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 on specific goals identified for each student</a:t>
            </a:r>
          </a:p>
          <a:p>
            <a:pPr marL="419100" marR="0" lvl="0" indent="-419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Academic Intervention Services</a:t>
            </a:r>
          </a:p>
          <a:p>
            <a:pPr marR="0" lvl="1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Provide remedial services in math and ELA</a:t>
            </a:r>
          </a:p>
          <a:p>
            <a:pPr marL="419100" marR="0" lvl="0" indent="-3937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body" idx="4"/>
          </p:nvPr>
        </p:nvSpPr>
        <p:spPr>
          <a:xfrm>
            <a:off x="347700" y="4462200"/>
            <a:ext cx="8339100" cy="23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" marR="0" lvl="0" indent="-111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419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lang="en-US" sz="2000" i="0" u="none" strike="noStrike" cap="none">
                <a:solidFill>
                  <a:schemeClr val="lt1"/>
                </a:solidFill>
              </a:rPr>
              <a:t>Oversee the implementation of each IEP</a:t>
            </a:r>
          </a:p>
          <a:p>
            <a:pPr marL="419100" marR="0" lvl="0" indent="-419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lang="en-US" sz="2000" i="0" u="none" strike="noStrike" cap="none">
                <a:solidFill>
                  <a:schemeClr val="lt1"/>
                </a:solidFill>
              </a:rPr>
              <a:t>Provide program modifications</a:t>
            </a:r>
          </a:p>
          <a:p>
            <a:pPr marL="419100" marR="0" lvl="0" indent="-419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lang="en-US" sz="2000" i="0" u="none" strike="noStrike" cap="none">
                <a:solidFill>
                  <a:schemeClr val="lt1"/>
                </a:solidFill>
              </a:rPr>
              <a:t>Provide testing modifications</a:t>
            </a:r>
          </a:p>
          <a:p>
            <a:pPr marL="419100" marR="0" lvl="0" indent="-419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lang="en-US" sz="2000" i="0" u="none" strike="noStrike" cap="none">
                <a:solidFill>
                  <a:schemeClr val="lt1"/>
                </a:solidFill>
              </a:rPr>
              <a:t>Collaborate with teaching assistants, aides, general education teachers, special area teachers and parents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47700" y="3557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/>
              <a:t>Responsibilities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1521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/>
              <a:t>Math </a:t>
            </a:r>
            <a:r>
              <a:rPr lang="en-US" sz="4600" b="1" i="0" u="none" strike="noStrike" cap="none">
                <a:solidFill>
                  <a:schemeClr val="lt1"/>
                </a:solidFill>
              </a:rPr>
              <a:t>Flipped Classroom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145200"/>
            <a:ext cx="77052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Emphasis is on collaborating and showing work 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3"/>
          </p:nvPr>
        </p:nvSpPr>
        <p:spPr>
          <a:xfrm>
            <a:off x="457200" y="2308237"/>
            <a:ext cx="4040100" cy="394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u="sng"/>
              <a:t>Advantages</a:t>
            </a:r>
            <a:r>
              <a:rPr lang="en-US"/>
              <a:t>:</a:t>
            </a:r>
          </a:p>
          <a:p>
            <a:pPr marL="419100" marR="0" lvl="0" indent="-3937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Students can choose to work ahead</a:t>
            </a:r>
          </a:p>
          <a:p>
            <a:pPr marL="419100" marR="0" lvl="0" indent="-3937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Class time becomes a student learning environment</a:t>
            </a:r>
          </a:p>
          <a:p>
            <a:pPr marL="419100" marR="0" lvl="0" indent="-3937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Teacher becomes a facilitator of learning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4"/>
          </p:nvPr>
        </p:nvSpPr>
        <p:spPr>
          <a:xfrm>
            <a:off x="4908800" y="2308237"/>
            <a:ext cx="4041900" cy="394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4241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lang="en-US"/>
              <a:t>Classroom Procedure</a:t>
            </a:r>
          </a:p>
          <a:p>
            <a:pPr marL="419100" marR="0" lvl="0" indent="-4241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lang="en-US" i="0" u="none" strike="noStrike" cap="none">
                <a:solidFill>
                  <a:schemeClr val="lt1"/>
                </a:solidFill>
              </a:rPr>
              <a:t>Warm Up</a:t>
            </a:r>
          </a:p>
          <a:p>
            <a:pPr marL="419100" marR="0" lvl="0" indent="-4241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lang="en-US" i="0" u="none" strike="noStrike" cap="none">
                <a:solidFill>
                  <a:schemeClr val="lt1"/>
                </a:solidFill>
              </a:rPr>
              <a:t>Review of notes and questions addressed</a:t>
            </a:r>
          </a:p>
          <a:p>
            <a:pPr marL="419100" marR="0" lvl="0" indent="-4241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lang="en-US" i="0" u="none" strike="noStrike" cap="none">
                <a:solidFill>
                  <a:schemeClr val="lt1"/>
                </a:solidFill>
              </a:rPr>
              <a:t>Students collaborate to work on problems</a:t>
            </a:r>
          </a:p>
          <a:p>
            <a:pPr marL="419100" marR="0" lvl="0" indent="-4241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⦿"/>
            </a:pPr>
            <a:r>
              <a:rPr lang="en-US" i="0" u="none" strike="noStrike" cap="none">
                <a:solidFill>
                  <a:schemeClr val="lt1"/>
                </a:solidFill>
              </a:rPr>
              <a:t>More student activities</a:t>
            </a:r>
          </a:p>
          <a:p>
            <a:pPr marL="419100" marR="0" lvl="0" indent="-3937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 i="0" u="none" strike="noStrike" cap="none">
                <a:solidFill>
                  <a:schemeClr val="lt1"/>
                </a:solidFill>
              </a:rPr>
              <a:t>Math/ Algebra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Mrs. Keller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2061800"/>
            <a:ext cx="3657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" marR="0" lvl="0" indent="-111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6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Grade 8 Math </a:t>
            </a:r>
          </a:p>
          <a:p>
            <a:pPr marL="4191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⦿"/>
            </a:pP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 math eight students must take a midterm and a final</a:t>
            </a:r>
          </a:p>
          <a:p>
            <a:pPr marL="4191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⦿"/>
            </a:pP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NYS Math 8 exam is given May 1-3</a:t>
            </a:r>
          </a:p>
          <a:p>
            <a:pPr marL="4191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endParaRPr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91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endParaRPr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body" idx="2"/>
          </p:nvPr>
        </p:nvSpPr>
        <p:spPr>
          <a:xfrm>
            <a:off x="4640875" y="2061862"/>
            <a:ext cx="38862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" marR="0" lvl="0" indent="-111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6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Algebra 1 Common Core</a:t>
            </a:r>
          </a:p>
          <a:p>
            <a:pPr marL="4191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⦿"/>
            </a:pP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Midterm is given in January</a:t>
            </a:r>
          </a:p>
          <a:p>
            <a:pPr marL="4191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⦿"/>
            </a:pP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Regents exam is given in June at the HS</a:t>
            </a:r>
          </a:p>
          <a:p>
            <a:pPr marL="4191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⦿"/>
            </a:pP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Final average consists of 4 quarters and regents/midterm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43950" y="263650"/>
            <a:ext cx="8456100" cy="11430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 i="0" u="none" strike="noStrike" cap="none">
                <a:solidFill>
                  <a:schemeClr val="lt1"/>
                </a:solidFill>
              </a:rPr>
              <a:t>Physical Science/ Earth Science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Mr. Kahn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43950" y="1907950"/>
            <a:ext cx="3657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191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⦿"/>
            </a:pPr>
            <a:r>
              <a:rPr lang="en-US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Physical Science </a:t>
            </a: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covers every aspect of science except biology.</a:t>
            </a: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4440125" y="1907950"/>
            <a:ext cx="44733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191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⦿"/>
            </a:pPr>
            <a:r>
              <a:rPr lang="en-US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Regents Earth Science </a:t>
            </a: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covers astronomy, meteorology, mineralogy, petrology, geomorphology, vulcanology, seismology, oceanography and paleontology .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130475" y="5209450"/>
            <a:ext cx="9462600" cy="197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520"/>
              </a:spcBef>
              <a:buNone/>
            </a:pPr>
            <a:r>
              <a:rPr lang="en-US" sz="2600">
                <a:solidFill>
                  <a:schemeClr val="lt1"/>
                </a:solidFill>
              </a:rPr>
              <a:t>Extra help is available during lunch, before and after school.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753</Words>
  <Application>Microsoft Office PowerPoint</Application>
  <PresentationFormat>On-screen Show (4:3)</PresentationFormat>
  <Paragraphs>133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Source Sans Pro</vt:lpstr>
      <vt:lpstr>Noto Sans Symbols</vt:lpstr>
      <vt:lpstr>Bell MT</vt:lpstr>
      <vt:lpstr>Technic</vt:lpstr>
      <vt:lpstr>WELCOME TO 8TH GRADE </vt:lpstr>
      <vt:lpstr>Team 8 Expectations/Procedures</vt:lpstr>
      <vt:lpstr>8th Grade Goals</vt:lpstr>
      <vt:lpstr>Parent Portal</vt:lpstr>
      <vt:lpstr>Special Education/Academic Support Mrs. West and Mrs. Fuss</vt:lpstr>
      <vt:lpstr>Services</vt:lpstr>
      <vt:lpstr>Math Flipped Classroom</vt:lpstr>
      <vt:lpstr>Math/ Algebra Mrs. Keller</vt:lpstr>
      <vt:lpstr>Physical Science/ Earth Science Mr. Kahn</vt:lpstr>
      <vt:lpstr>Physical Science/ Earth Science Mr. Kahn</vt:lpstr>
      <vt:lpstr>Social Studies  Mr. Laudenschlager</vt:lpstr>
      <vt:lpstr>ELA  Ms. Hetterich </vt:lpstr>
      <vt:lpstr>Spanish Mrs. Powell</vt:lpstr>
      <vt:lpstr>High School Credit</vt:lpstr>
      <vt:lpstr>PLEASE VISIT TEACHER PAGES FOR 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8TH GRADE </dc:title>
  <dc:creator>Laudenschlager, Jeffrey</dc:creator>
  <cp:lastModifiedBy>Laudenschlager, Jeffrey</cp:lastModifiedBy>
  <cp:revision>1</cp:revision>
  <dcterms:modified xsi:type="dcterms:W3CDTF">2017-09-19T18:04:25Z</dcterms:modified>
</cp:coreProperties>
</file>